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5" r:id="rId6"/>
    <p:sldId id="273" r:id="rId7"/>
    <p:sldId id="266" r:id="rId8"/>
    <p:sldId id="272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416" y="7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8ba788e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8ba788ef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d8ba788ef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8aed03899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8aed03899_0_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d8aed03899_0_1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8aed03899_0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8aed03899_0_5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d8aed03899_0_5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8aed03899_0_6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" name="Google Shape;140;gd8aed03899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8aed03899_0_1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8aed03899_0_13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d8aed03899_0_13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8aed03899_0_1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8aed03899_0_13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d8aed03899_0_13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0635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8aed03899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8aed03899_0_7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d8aed03899_0_7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d8aed03899_0_10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gd8aed03899_0_10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очка имени">
  <p:cSld name="Карточка имени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2589213" y="2438400"/>
            <a:ext cx="8915400" cy="27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>
            <a:off x="2589213" y="5181600"/>
            <a:ext cx="89154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7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 t="14156" r="13948" b="14456"/>
          <a:stretch/>
        </p:blipFill>
        <p:spPr>
          <a:xfrm>
            <a:off x="0" y="0"/>
            <a:ext cx="128097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 descr="D:\Наташа\корел\сувалкина\презентация НЕЙРОНКИ\ДОД\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8097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5"/>
          <p:cNvGrpSpPr/>
          <p:nvPr/>
        </p:nvGrpSpPr>
        <p:grpSpPr>
          <a:xfrm>
            <a:off x="5772135" y="3238391"/>
            <a:ext cx="9113968" cy="9127583"/>
            <a:chOff x="6878707" y="3465525"/>
            <a:chExt cx="7856869" cy="7701302"/>
          </a:xfrm>
        </p:grpSpPr>
        <p:pic>
          <p:nvPicPr>
            <p:cNvPr id="102" name="Google Shape;102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2665626">
              <a:off x="8056682" y="4565717"/>
              <a:ext cx="5500920" cy="55009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2665626">
              <a:off x="8056682" y="4565717"/>
              <a:ext cx="5500920" cy="55009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4" name="Google Shape;104;p15"/>
          <p:cNvSpPr/>
          <p:nvPr/>
        </p:nvSpPr>
        <p:spPr>
          <a:xfrm rot="-8100000" flipH="1">
            <a:off x="7708772" y="5012371"/>
            <a:ext cx="6641005" cy="6641005"/>
          </a:xfrm>
          <a:prstGeom prst="rtTriangle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705362">
            <a:off x="-1674977" y="-5040948"/>
            <a:ext cx="9872778" cy="987279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/>
          <p:nvPr/>
        </p:nvSpPr>
        <p:spPr>
          <a:xfrm rot="-2705305">
            <a:off x="-2329675" y="-4640481"/>
            <a:ext cx="9072049" cy="9071838"/>
          </a:xfrm>
          <a:prstGeom prst="rtTriangle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7" name="Google Shape;107;p15"/>
          <p:cNvCxnSpPr/>
          <p:nvPr/>
        </p:nvCxnSpPr>
        <p:spPr>
          <a:xfrm>
            <a:off x="13815634" y="-992840"/>
            <a:ext cx="5247300" cy="52473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15"/>
          <p:cNvSpPr txBox="1"/>
          <p:nvPr/>
        </p:nvSpPr>
        <p:spPr>
          <a:xfrm>
            <a:off x="848825" y="1129650"/>
            <a:ext cx="5472900" cy="10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Calibri"/>
              <a:buNone/>
            </a:pPr>
            <a:r>
              <a:rPr lang="ru-RU" sz="3900" dirty="0">
                <a:solidFill>
                  <a:srgbClr val="FFFFFF"/>
                </a:solidFill>
                <a:latin typeface="Montserrat ExtraBold"/>
              </a:rPr>
              <a:t>Дипломный проект (</a:t>
            </a:r>
            <a:r>
              <a:rPr lang="en-US" sz="3900" dirty="0">
                <a:solidFill>
                  <a:srgbClr val="FFFFFF"/>
                </a:solidFill>
                <a:latin typeface="Montserrat ExtraBold"/>
              </a:rPr>
              <a:t>Python)</a:t>
            </a:r>
            <a:endParaRPr lang="ru-RU" sz="3900" dirty="0">
              <a:solidFill>
                <a:srgbClr val="FFFFFF"/>
              </a:solidFill>
              <a:latin typeface="Montserrat ExtraBold"/>
              <a:sym typeface="Montserrat ExtraBold"/>
            </a:endParaRPr>
          </a:p>
        </p:txBody>
      </p:sp>
      <p:pic>
        <p:nvPicPr>
          <p:cNvPr id="109" name="Google Shape;10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41350" y="444176"/>
            <a:ext cx="2937302" cy="4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 txBox="1"/>
          <p:nvPr/>
        </p:nvSpPr>
        <p:spPr>
          <a:xfrm>
            <a:off x="848831" y="44417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Александр Вакуленко</a:t>
            </a:r>
            <a:endParaRPr sz="2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8819" y="346552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Дата защиты</a:t>
            </a:r>
            <a:endParaRPr sz="2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6990656" y="484472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Дипломный </a:t>
            </a:r>
            <a:b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руководитель</a:t>
            </a:r>
            <a:b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2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ФИ</a:t>
            </a:r>
            <a:endParaRPr sz="22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r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Поток обучения</a:t>
            </a:r>
            <a:endParaRPr sz="2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16"/>
          <p:cNvGrpSpPr/>
          <p:nvPr/>
        </p:nvGrpSpPr>
        <p:grpSpPr>
          <a:xfrm>
            <a:off x="-2801700" y="-95250"/>
            <a:ext cx="9107400" cy="13883700"/>
            <a:chOff x="-2801700" y="-95250"/>
            <a:chExt cx="9107400" cy="13883700"/>
          </a:xfrm>
        </p:grpSpPr>
        <p:sp>
          <p:nvSpPr>
            <p:cNvPr id="119" name="Google Shape;119;p16"/>
            <p:cNvSpPr/>
            <p:nvPr/>
          </p:nvSpPr>
          <p:spPr>
            <a:xfrm rot="-5400000" flipH="1">
              <a:off x="-909456" y="6241425"/>
              <a:ext cx="4448400" cy="1828200"/>
            </a:xfrm>
            <a:prstGeom prst="triangle">
              <a:avLst>
                <a:gd name="adj" fmla="val 50000"/>
              </a:avLst>
            </a:prstGeom>
            <a:solidFill>
              <a:srgbClr val="2064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solidFill>
                  <a:srgbClr val="2064FB"/>
                </a:solidFill>
              </a:endParaRPr>
            </a:p>
          </p:txBody>
        </p:sp>
        <p:pic>
          <p:nvPicPr>
            <p:cNvPr id="120" name="Google Shape;120;p16"/>
            <p:cNvPicPr preferRelativeResize="0"/>
            <p:nvPr/>
          </p:nvPicPr>
          <p:blipFill rotWithShape="1">
            <a:blip r:embed="rId3">
              <a:alphaModFix/>
            </a:blip>
            <a:srcRect l="12441" b="-100000"/>
            <a:stretch/>
          </p:blipFill>
          <p:spPr>
            <a:xfrm>
              <a:off x="-2801700" y="-95250"/>
              <a:ext cx="9107400" cy="13883700"/>
            </a:xfrm>
            <a:prstGeom prst="chevron">
              <a:avLst>
                <a:gd name="adj" fmla="val 54595"/>
              </a:avLst>
            </a:prstGeom>
            <a:noFill/>
            <a:ln>
              <a:noFill/>
            </a:ln>
          </p:spPr>
        </p:pic>
      </p:grpSp>
      <p:sp>
        <p:nvSpPr>
          <p:cNvPr id="121" name="Google Shape;121;p16"/>
          <p:cNvSpPr/>
          <p:nvPr/>
        </p:nvSpPr>
        <p:spPr>
          <a:xfrm rot="-5400000" flipH="1">
            <a:off x="7857825" y="-1374375"/>
            <a:ext cx="6037500" cy="2630700"/>
          </a:xfrm>
          <a:prstGeom prst="triangle">
            <a:avLst>
              <a:gd name="adj" fmla="val 50000"/>
            </a:avLst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64FB"/>
              </a:solidFill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3813017" y="790967"/>
            <a:ext cx="73131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100" dirty="0">
                <a:solidFill>
                  <a:srgbClr val="2763F9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Постановка задачи</a:t>
            </a:r>
            <a:endParaRPr sz="5100" dirty="0">
              <a:solidFill>
                <a:srgbClr val="2763F9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6096000" y="2018578"/>
            <a:ext cx="57924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•"/>
            </a:pPr>
            <a:r>
              <a:rPr lang="en-US" sz="2000" dirty="0">
                <a:solidFill>
                  <a:schemeClr val="dk1"/>
                </a:solidFill>
                <a:latin typeface="Montserrat"/>
              </a:rPr>
              <a:t>WEB-</a:t>
            </a:r>
            <a:r>
              <a:rPr lang="ru-RU" sz="2000" dirty="0">
                <a:solidFill>
                  <a:schemeClr val="dk1"/>
                </a:solidFill>
                <a:latin typeface="Montserrat"/>
              </a:rPr>
              <a:t>сайт на </a:t>
            </a:r>
            <a:r>
              <a:rPr lang="en-US" sz="2000" dirty="0">
                <a:solidFill>
                  <a:schemeClr val="dk1"/>
                </a:solidFill>
                <a:latin typeface="Montserrat"/>
              </a:rPr>
              <a:t>Django</a:t>
            </a:r>
            <a:endParaRPr sz="20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•"/>
            </a:pPr>
            <a:r>
              <a:rPr lang="ru-RU" sz="2800" b="0" i="0" dirty="0">
                <a:solidFill>
                  <a:srgbClr val="161A23"/>
                </a:solidFill>
                <a:effectLst/>
                <a:latin typeface="Golos"/>
              </a:rPr>
              <a:t> </a:t>
            </a:r>
            <a:r>
              <a:rPr lang="ru-RU" sz="2000" dirty="0">
                <a:solidFill>
                  <a:schemeClr val="dk1"/>
                </a:solidFill>
                <a:latin typeface="Montserrat"/>
              </a:rPr>
              <a:t>6 страниц, для ведения блога пользователями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•"/>
            </a:pPr>
            <a:r>
              <a:rPr lang="ru-RU" sz="2000" dirty="0">
                <a:solidFill>
                  <a:schemeClr val="dk1"/>
                </a:solidFill>
                <a:latin typeface="Montserrat"/>
              </a:rPr>
              <a:t>возможность создавать, модифицировать, удалять посты, назначением тэгов постам и т.п.</a:t>
            </a:r>
            <a:endParaRPr sz="20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•"/>
            </a:pPr>
            <a:r>
              <a:rPr lang="ru-RU" sz="2000" dirty="0">
                <a:solidFill>
                  <a:schemeClr val="dk1"/>
                </a:solidFill>
                <a:latin typeface="Montserrat"/>
              </a:rPr>
              <a:t>регистрацией пользователей и возможностью администрирования</a:t>
            </a:r>
            <a:endParaRPr sz="20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4" name="Google Shape;124;p16"/>
          <p:cNvCxnSpPr/>
          <p:nvPr/>
        </p:nvCxnSpPr>
        <p:spPr>
          <a:xfrm rot="10800000">
            <a:off x="4028675" y="1797475"/>
            <a:ext cx="85476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7"/>
          <p:cNvPicPr preferRelativeResize="0"/>
          <p:nvPr/>
        </p:nvPicPr>
        <p:blipFill rotWithShape="1">
          <a:blip r:embed="rId3">
            <a:alphaModFix/>
          </a:blip>
          <a:srcRect b="97673"/>
          <a:stretch/>
        </p:blipFill>
        <p:spPr>
          <a:xfrm>
            <a:off x="-1482100" y="415781"/>
            <a:ext cx="7846775" cy="13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2102" y="1630976"/>
            <a:ext cx="7846775" cy="522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 rot="2700000">
            <a:off x="-31320" y="-542274"/>
            <a:ext cx="10082211" cy="5008862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7"/>
          <p:cNvSpPr/>
          <p:nvPr/>
        </p:nvSpPr>
        <p:spPr>
          <a:xfrm rot="10800000">
            <a:off x="1635324" y="-1314450"/>
            <a:ext cx="6902100" cy="3429000"/>
          </a:xfrm>
          <a:prstGeom prst="triangle">
            <a:avLst>
              <a:gd name="adj" fmla="val 50000"/>
            </a:avLst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17"/>
          <p:cNvCxnSpPr/>
          <p:nvPr/>
        </p:nvCxnSpPr>
        <p:spPr>
          <a:xfrm>
            <a:off x="60775" y="0"/>
            <a:ext cx="5732400" cy="57321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17"/>
          <p:cNvCxnSpPr/>
          <p:nvPr/>
        </p:nvCxnSpPr>
        <p:spPr>
          <a:xfrm flipH="1">
            <a:off x="5412175" y="-266700"/>
            <a:ext cx="3248100" cy="32481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17"/>
          <p:cNvSpPr txBox="1"/>
          <p:nvPr/>
        </p:nvSpPr>
        <p:spPr>
          <a:xfrm>
            <a:off x="7059608" y="1962158"/>
            <a:ext cx="5132400" cy="1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Цель </a:t>
            </a:r>
            <a:endParaRPr sz="5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6788850" y="3465525"/>
            <a:ext cx="54033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04800" indent="-457200">
              <a:lnSpc>
                <a:spcPct val="200000"/>
              </a:lnSpc>
              <a:spcBef>
                <a:spcPts val="400"/>
              </a:spcBef>
              <a:buClr>
                <a:srgbClr val="262626"/>
              </a:buClr>
              <a:buSzPts val="2400"/>
              <a:buFont typeface="Montserrat SemiBold"/>
              <a:buChar char="●"/>
            </a:pPr>
            <a:r>
              <a:rPr lang="ru-RU" sz="2400" dirty="0">
                <a:solidFill>
                  <a:srgbClr val="262626"/>
                </a:solidFill>
                <a:latin typeface="Montserrat SemiBold"/>
                <a:ea typeface="Montserrat SemiBold"/>
                <a:cs typeface="Montserrat SemiBold"/>
              </a:rPr>
              <a:t>Создание сервиса блога с возможностью авторизации, ввода сообщений, их редакции и удалению</a:t>
            </a:r>
            <a:endParaRPr sz="2400" dirty="0">
              <a:solidFill>
                <a:srgbClr val="26262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8"/>
          <p:cNvPicPr preferRelativeResize="0"/>
          <p:nvPr/>
        </p:nvPicPr>
        <p:blipFill rotWithShape="1">
          <a:blip r:embed="rId3">
            <a:alphaModFix/>
          </a:blip>
          <a:srcRect l="28967" t="5446"/>
          <a:stretch/>
        </p:blipFill>
        <p:spPr>
          <a:xfrm>
            <a:off x="4457700" y="0"/>
            <a:ext cx="77343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000" y="0"/>
            <a:ext cx="716304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/>
          <p:nvPr/>
        </p:nvSpPr>
        <p:spPr>
          <a:xfrm>
            <a:off x="5335257" y="6"/>
            <a:ext cx="6856800" cy="68568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145" name="Google Shape;145;p18"/>
          <p:cNvSpPr/>
          <p:nvPr/>
        </p:nvSpPr>
        <p:spPr>
          <a:xfrm>
            <a:off x="0" y="0"/>
            <a:ext cx="53721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8"/>
          <p:cNvSpPr/>
          <p:nvPr/>
        </p:nvSpPr>
        <p:spPr>
          <a:xfrm rot="5400000">
            <a:off x="-50" y="150"/>
            <a:ext cx="5029200" cy="50289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cxnSp>
        <p:nvCxnSpPr>
          <p:cNvPr id="147" name="Google Shape;147;p18"/>
          <p:cNvCxnSpPr/>
          <p:nvPr/>
        </p:nvCxnSpPr>
        <p:spPr>
          <a:xfrm rot="10800000">
            <a:off x="4212525" y="-114375"/>
            <a:ext cx="4304100" cy="43041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" name="Google Shape;148;p18"/>
          <p:cNvSpPr/>
          <p:nvPr/>
        </p:nvSpPr>
        <p:spPr>
          <a:xfrm>
            <a:off x="1055667" y="1047267"/>
            <a:ext cx="73131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Задачи</a:t>
            </a:r>
            <a:endParaRPr sz="5500" i="0" u="none" strike="noStrike" cap="none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9" name="Google Shape;149;p18"/>
          <p:cNvSpPr txBox="1">
            <a:spLocks noGrp="1"/>
          </p:cNvSpPr>
          <p:nvPr>
            <p:ph type="body" idx="1"/>
          </p:nvPr>
        </p:nvSpPr>
        <p:spPr>
          <a:xfrm>
            <a:off x="609600" y="2552700"/>
            <a:ext cx="6856800" cy="4304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1. Для хранения конфиденциальных данных используется файл с переменными окружения .</a:t>
            </a:r>
            <a:r>
              <a:rPr lang="ru-RU" sz="18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env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и библиотека </a:t>
            </a:r>
            <a:r>
              <a:rPr lang="ru-RU" sz="18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python-dotenv</a:t>
            </a:r>
            <a:endParaRPr lang="ru-RU"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Дополнительно есть возможность обеспечения работы сервиса по протоколу </a:t>
            </a:r>
            <a:r>
              <a:rPr lang="ru-RU" sz="18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</a:t>
            </a:r>
            <a:endParaRPr lang="ru-RU"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R</a:t>
            </a:r>
            <a:r>
              <a:rPr lang="en-US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EA</a:t>
            </a:r>
            <a:r>
              <a:rPr lang="en-US" altLang="zh-CN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-US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en-US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md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файл</a:t>
            </a:r>
            <a:r>
              <a:rPr lang="en-US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 </a:t>
            </a:r>
            <a:r>
              <a:rPr lang="ru-RU" sz="18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users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8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case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диаграммой содержит всю необходимую информацию</a:t>
            </a:r>
            <a:r>
              <a:rPr lang="en-US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инструкцией по запуску сервиса на локальной машине 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None/>
            </a:pP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/>
          <p:nvPr/>
        </p:nvSpPr>
        <p:spPr>
          <a:xfrm rot="-8100000">
            <a:off x="-2220861" y="-856537"/>
            <a:ext cx="3356777" cy="3356777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4"/>
          <p:cNvSpPr/>
          <p:nvPr/>
        </p:nvSpPr>
        <p:spPr>
          <a:xfrm rot="-8100000">
            <a:off x="-2425449" y="213939"/>
            <a:ext cx="4065723" cy="4065723"/>
          </a:xfrm>
          <a:prstGeom prst="rtTriangle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4"/>
          <p:cNvSpPr/>
          <p:nvPr/>
        </p:nvSpPr>
        <p:spPr>
          <a:xfrm rot="2700000">
            <a:off x="10039894" y="3732575"/>
            <a:ext cx="4358889" cy="4380951"/>
          </a:xfrm>
          <a:prstGeom prst="rtTriangle">
            <a:avLst/>
          </a:prstGeom>
          <a:solidFill>
            <a:srgbClr val="2064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4"/>
          <p:cNvSpPr txBox="1"/>
          <p:nvPr/>
        </p:nvSpPr>
        <p:spPr>
          <a:xfrm>
            <a:off x="9457519" y="4915173"/>
            <a:ext cx="2734481" cy="14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2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Диаграмма вариантов использования</a:t>
            </a:r>
            <a:endParaRPr sz="2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5" name="Google Shape;215;p24"/>
          <p:cNvCxnSpPr/>
          <p:nvPr/>
        </p:nvCxnSpPr>
        <p:spPr>
          <a:xfrm flipH="1">
            <a:off x="10643650" y="1997600"/>
            <a:ext cx="1819500" cy="1819500"/>
          </a:xfrm>
          <a:prstGeom prst="straightConnector1">
            <a:avLst/>
          </a:prstGeom>
          <a:noFill/>
          <a:ln w="762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834E575-4A7A-01B6-383F-C4791D39E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6832" y="34457"/>
            <a:ext cx="4920793" cy="67890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/>
          <p:nvPr/>
        </p:nvSpPr>
        <p:spPr>
          <a:xfrm rot="-8100000">
            <a:off x="-2220861" y="-856537"/>
            <a:ext cx="3356777" cy="3356777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4"/>
          <p:cNvSpPr/>
          <p:nvPr/>
        </p:nvSpPr>
        <p:spPr>
          <a:xfrm rot="-8100000">
            <a:off x="-2425449" y="213939"/>
            <a:ext cx="4065723" cy="4065723"/>
          </a:xfrm>
          <a:prstGeom prst="rtTriangle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4"/>
          <p:cNvSpPr/>
          <p:nvPr/>
        </p:nvSpPr>
        <p:spPr>
          <a:xfrm rot="2700000">
            <a:off x="10039894" y="3732575"/>
            <a:ext cx="4358889" cy="4380951"/>
          </a:xfrm>
          <a:prstGeom prst="rtTriangle">
            <a:avLst/>
          </a:prstGeom>
          <a:solidFill>
            <a:srgbClr val="2064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4"/>
          <p:cNvSpPr txBox="1"/>
          <p:nvPr/>
        </p:nvSpPr>
        <p:spPr>
          <a:xfrm>
            <a:off x="9482625" y="5452500"/>
            <a:ext cx="2235600" cy="14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2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Главная</a:t>
            </a:r>
          </a:p>
          <a:p>
            <a:pPr marL="0" lvl="0" indent="0" algn="r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2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страница</a:t>
            </a:r>
            <a:endParaRPr sz="2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5" name="Google Shape;215;p24"/>
          <p:cNvCxnSpPr/>
          <p:nvPr/>
        </p:nvCxnSpPr>
        <p:spPr>
          <a:xfrm flipH="1">
            <a:off x="10643650" y="1997600"/>
            <a:ext cx="1819500" cy="1819500"/>
          </a:xfrm>
          <a:prstGeom prst="straightConnector1">
            <a:avLst/>
          </a:prstGeom>
          <a:noFill/>
          <a:ln w="762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222D492-D741-4DD1-C58E-0627548AB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443" y="710448"/>
            <a:ext cx="8595022" cy="483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933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/>
          <p:nvPr/>
        </p:nvSpPr>
        <p:spPr>
          <a:xfrm rot="-5400000">
            <a:off x="8153100" y="2819100"/>
            <a:ext cx="4028700" cy="40491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/>
          <p:nvPr/>
        </p:nvSpPr>
        <p:spPr>
          <a:xfrm>
            <a:off x="0" y="3257525"/>
            <a:ext cx="12192000" cy="282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body" idx="1"/>
          </p:nvPr>
        </p:nvSpPr>
        <p:spPr>
          <a:xfrm>
            <a:off x="609600" y="1692076"/>
            <a:ext cx="10972800" cy="913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2400" dirty="0">
                <a:latin typeface="Montserrat"/>
                <a:ea typeface="Montserrat"/>
                <a:cs typeface="Montserrat"/>
                <a:sym typeface="Montserrat"/>
              </a:rPr>
              <a:t>Дополнительные вкладки</a:t>
            </a:r>
            <a:endParaRPr sz="24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endParaRPr sz="2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5"/>
          <p:cNvSpPr txBox="1">
            <a:spLocks noGrp="1"/>
          </p:cNvSpPr>
          <p:nvPr>
            <p:ph type="title"/>
          </p:nvPr>
        </p:nvSpPr>
        <p:spPr>
          <a:xfrm>
            <a:off x="850200" y="274650"/>
            <a:ext cx="10491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Страницы блога</a:t>
            </a:r>
            <a:endParaRPr sz="4800" dirty="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28" name="Google Shape;228;p25"/>
          <p:cNvCxnSpPr/>
          <p:nvPr/>
        </p:nvCxnSpPr>
        <p:spPr>
          <a:xfrm rot="10800000">
            <a:off x="850200" y="1495475"/>
            <a:ext cx="104916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9" name="Google Shape;229;p25"/>
          <p:cNvSpPr txBox="1"/>
          <p:nvPr/>
        </p:nvSpPr>
        <p:spPr>
          <a:xfrm>
            <a:off x="8206575" y="6172200"/>
            <a:ext cx="3985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Страница Регистрация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4103263" y="6172200"/>
            <a:ext cx="3985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Страница Вход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>
            <a:off x="0" y="6172200"/>
            <a:ext cx="3985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Страница Контакты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E306C7-DDC3-C0B9-28C2-37926419B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36" y="3182177"/>
            <a:ext cx="3876179" cy="21803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1C5DF6-D8F1-5C54-0BE8-AA2A782B3D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6672" y="3182177"/>
            <a:ext cx="3876180" cy="218035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1FE440D-AD26-EA67-EB63-B908C51207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7287" y="3200839"/>
            <a:ext cx="3837652" cy="21586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1"/>
          <p:cNvPicPr preferRelativeResize="0"/>
          <p:nvPr/>
        </p:nvPicPr>
        <p:blipFill rotWithShape="1">
          <a:blip r:embed="rId3">
            <a:alphaModFix/>
          </a:blip>
          <a:srcRect l="32308" r="25991"/>
          <a:stretch/>
        </p:blipFill>
        <p:spPr>
          <a:xfrm>
            <a:off x="6096000" y="0"/>
            <a:ext cx="6096000" cy="609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1" descr="D:\Наташа\корел\сувалкина\презентация НЕЙРОНКИ\ДОД\13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0"/>
            <a:ext cx="6095999" cy="60959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1"/>
          <p:cNvSpPr/>
          <p:nvPr/>
        </p:nvSpPr>
        <p:spPr>
          <a:xfrm rot="5400000" flipH="1">
            <a:off x="6027000" y="-69000"/>
            <a:ext cx="6234300" cy="62343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314" name="Google Shape;314;p31"/>
          <p:cNvSpPr/>
          <p:nvPr/>
        </p:nvSpPr>
        <p:spPr>
          <a:xfrm rot="5400000">
            <a:off x="7" y="-8"/>
            <a:ext cx="6096000" cy="6096000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315" name="Google Shape;315;p31"/>
          <p:cNvSpPr txBox="1"/>
          <p:nvPr/>
        </p:nvSpPr>
        <p:spPr>
          <a:xfrm>
            <a:off x="609600" y="3221713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900"/>
              <a:buFont typeface="Arial"/>
              <a:buNone/>
            </a:pPr>
            <a:r>
              <a:rPr lang="ru-RU" sz="5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Заключение</a:t>
            </a:r>
            <a:endParaRPr sz="5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6" name="Google Shape;316;p31"/>
          <p:cNvSpPr txBox="1">
            <a:spLocks noGrp="1"/>
          </p:cNvSpPr>
          <p:nvPr>
            <p:ph type="body" idx="1"/>
          </p:nvPr>
        </p:nvSpPr>
        <p:spPr>
          <a:xfrm>
            <a:off x="1431157" y="4586712"/>
            <a:ext cx="9467700" cy="211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04800" lvl="0" indent="-177800" algn="l" rtl="0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SzPts val="1800"/>
              <a:buFont typeface="Montserrat"/>
              <a:buChar char="•"/>
            </a:pP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результате выполнения дипломного проекта освоен язык программирования </a:t>
            </a:r>
            <a:r>
              <a:rPr lang="en-US" altLang="zh-CN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04800" lvl="0" indent="-177800" algn="l" rtl="0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SzPts val="1800"/>
              <a:buFont typeface="Montserrat"/>
              <a:buChar char="•"/>
            </a:pPr>
            <a:r>
              <a:rPr lang="ru-RU" sz="1800" dirty="0">
                <a:solidFill>
                  <a:schemeClr val="dk1"/>
                </a:solidFill>
                <a:latin typeface="Montserrat"/>
              </a:rPr>
              <a:t>Создан собственный проект Блога на </a:t>
            </a:r>
            <a:r>
              <a:rPr lang="en-US" altLang="zh-CN" sz="1800" dirty="0">
                <a:solidFill>
                  <a:schemeClr val="dk1"/>
                </a:solidFill>
                <a:latin typeface="Montserrat"/>
              </a:rPr>
              <a:t>P</a:t>
            </a:r>
            <a:r>
              <a:rPr lang="ru-RU" sz="1800" dirty="0" err="1">
                <a:solidFill>
                  <a:schemeClr val="dk1"/>
                </a:solidFill>
                <a:latin typeface="Montserrat"/>
              </a:rPr>
              <a:t>ython</a:t>
            </a:r>
            <a:endParaRPr lang="en-US" sz="1800" dirty="0">
              <a:solidFill>
                <a:schemeClr val="dk1"/>
              </a:solidFill>
              <a:latin typeface="Montserrat"/>
            </a:endParaRPr>
          </a:p>
          <a:p>
            <a:pPr marL="304800" lvl="0" indent="-177800" algn="l" rtl="0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SzPts val="1800"/>
              <a:buFont typeface="Montserrat"/>
              <a:buChar char="•"/>
            </a:pPr>
            <a:r>
              <a:rPr lang="ru-RU" sz="1800" dirty="0">
                <a:solidFill>
                  <a:schemeClr val="dk1"/>
                </a:solidFill>
                <a:latin typeface="Montserrat"/>
              </a:rPr>
              <a:t>Полученные знания будут применяться в текущей работе с возможностью трудоустройства </a:t>
            </a:r>
            <a:r>
              <a:rPr lang="en-US" sz="1800" dirty="0">
                <a:solidFill>
                  <a:schemeClr val="dk1"/>
                </a:solidFill>
                <a:latin typeface="Montserrat"/>
              </a:rPr>
              <a:t>junior python-</a:t>
            </a:r>
            <a:r>
              <a:rPr lang="ru-RU" sz="1800" dirty="0">
                <a:solidFill>
                  <a:schemeClr val="dk1"/>
                </a:solidFill>
                <a:latin typeface="Montserrat"/>
              </a:rPr>
              <a:t>разработчиком</a:t>
            </a:r>
            <a:endParaRPr lang="en-US" sz="1800" dirty="0">
              <a:solidFill>
                <a:schemeClr val="dk1"/>
              </a:solidFill>
              <a:latin typeface="Montserrat"/>
            </a:endParaRPr>
          </a:p>
          <a:p>
            <a:pPr marL="127000" lvl="0" indent="0" algn="l" rtl="0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endParaRPr sz="1800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  <p:sp>
        <p:nvSpPr>
          <p:cNvPr id="317" name="Google Shape;317;p31"/>
          <p:cNvSpPr/>
          <p:nvPr/>
        </p:nvSpPr>
        <p:spPr>
          <a:xfrm rot="-2700000">
            <a:off x="-2820564" y="-8517027"/>
            <a:ext cx="10577327" cy="10576903"/>
          </a:xfrm>
          <a:prstGeom prst="rtTriangle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pic>
        <p:nvPicPr>
          <p:cNvPr id="318" name="Google Shape;31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450" y="367976"/>
            <a:ext cx="2937302" cy="4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168</Words>
  <Application>Microsoft Office PowerPoint</Application>
  <PresentationFormat>Широкоэкранный</PresentationFormat>
  <Paragraphs>35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Golos</vt:lpstr>
      <vt:lpstr>Arial</vt:lpstr>
      <vt:lpstr>Calibri</vt:lpstr>
      <vt:lpstr>Montserrat</vt:lpstr>
      <vt:lpstr>Montserrat ExtraBold</vt:lpstr>
      <vt:lpstr>Montserrat Medium</vt:lpstr>
      <vt:lpstr>Montserrat SemiBold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Страницы блога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Boris</dc:creator>
  <cp:lastModifiedBy>Boris The Animal</cp:lastModifiedBy>
  <cp:revision>12</cp:revision>
  <dcterms:modified xsi:type="dcterms:W3CDTF">2023-06-14T11:49:33Z</dcterms:modified>
</cp:coreProperties>
</file>